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82" r:id="rId4"/>
    <p:sldId id="288" r:id="rId5"/>
    <p:sldId id="283" r:id="rId6"/>
    <p:sldId id="289" r:id="rId7"/>
    <p:sldId id="290" r:id="rId8"/>
    <p:sldId id="285" r:id="rId9"/>
    <p:sldId id="294" r:id="rId10"/>
    <p:sldId id="295" r:id="rId11"/>
    <p:sldId id="296" r:id="rId12"/>
    <p:sldId id="297" r:id="rId13"/>
    <p:sldId id="304" r:id="rId14"/>
    <p:sldId id="302" r:id="rId15"/>
    <p:sldId id="303" r:id="rId16"/>
  </p:sldIdLst>
  <p:sldSz cx="9144000" cy="6858000" type="screen4x3"/>
  <p:notesSz cx="6794500" cy="99187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785" autoAdjust="0"/>
  </p:normalViewPr>
  <p:slideViewPr>
    <p:cSldViewPr>
      <p:cViewPr varScale="1">
        <p:scale>
          <a:sx n="83" d="100"/>
          <a:sy n="83" d="100"/>
        </p:scale>
        <p:origin x="145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5106B-5DC8-4246-8CE5-7B73BACCA789}" type="datetimeFigureOut">
              <a:rPr lang="de-DE" smtClean="0"/>
              <a:t>30.08.2016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1044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645" y="9421044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57DBBA-6E62-4878-844D-74A2A21477F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16612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987406-CC9D-43B1-88DB-2DF61C153BE0}" type="datetimeFigureOut">
              <a:rPr lang="de-DE" smtClean="0"/>
              <a:t>30.08.2016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59350" cy="3719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1383"/>
            <a:ext cx="5435600" cy="44634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1044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5" y="9421044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6A0219-5822-482C-ABD6-1868D51D30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2067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F402C-7341-4BE1-8A81-E61A32C5500E}" type="datetime1">
              <a:rPr lang="de-DE" noProof="0" smtClean="0"/>
              <a:t>30.08.2016</a:t>
            </a:fld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Stolpersteine im Regelwerk - Abwehr eines Abwurfs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0380-A891-4F09-96D7-DC3EA9B717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4922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F7375-D4F1-443F-96C4-A1DBDD08BE4A}" type="datetime1">
              <a:rPr lang="de-DE" smtClean="0"/>
              <a:t>30.08.2016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Stolpersteine im Regelwerk - Abwehr eines Abwurfs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0380-A891-4F09-96D7-DC3EA9B717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9545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BD71-B343-49FA-A333-2EA0414F2067}" type="datetime1">
              <a:rPr lang="de-DE" smtClean="0"/>
              <a:t>30.08.2016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Stolpersteine im Regelwerk - Abwehr eines Abwurfs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0380-A891-4F09-96D7-DC3EA9B717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8378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Stolpersteine im Regelwerk - Abwehr eines Abwurfs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0380-A891-4F09-96D7-DC3EA9B717F2}" type="slidenum">
              <a:rPr lang="en-US" noProof="0" smtClean="0"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47160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Stolpersteine im Regelwerk - Abwehr eines Abwurfs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0380-A891-4F09-96D7-DC3EA9B717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4747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Stolpersteine im Regelwerk - Abwehr eines Abwurfs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0380-A891-4F09-96D7-DC3EA9B717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7261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Stolpersteine im Regelwerk - Abwehr eines Abwurfs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0380-A891-4F09-96D7-DC3EA9B717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3792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Stolpersteine im Regelwerk - Abwehr eines Abwurfs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0380-A891-4F09-96D7-DC3EA9B717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3090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Stolpersteine im Regelwerk - Abwehr eines Abwurfs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0380-A891-4F09-96D7-DC3EA9B717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8092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5FCA1-8E6F-4DDB-A4A5-149D4F4DAC55}" type="datetime1">
              <a:rPr lang="de-DE" smtClean="0"/>
              <a:t>30.08.2016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Stolpersteine im Regelwerk - Abwehr eines Abwurfs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0380-A891-4F09-96D7-DC3EA9B717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9238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231E2-E203-4EBE-BD27-22CB8DED5D28}" type="datetime1">
              <a:rPr lang="de-DE" smtClean="0"/>
              <a:t>30.08.2016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Stolpersteine im Regelwerk - Abwehr eines Abwurfs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0380-A891-4F09-96D7-DC3EA9B717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3654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67544" y="152636"/>
            <a:ext cx="6951682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8229600" cy="4857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Textmasterformat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525344"/>
            <a:ext cx="1018456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54B6979C-281C-44B0-B2D9-5503BB69E4C3}" type="datetime1">
              <a:rPr lang="de-DE" noProof="0" smtClean="0"/>
              <a:t>30.08.2016</a:t>
            </a:fld>
            <a:endParaRPr lang="en-US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547663" y="6525344"/>
            <a:ext cx="6200579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de-DE"/>
              <a:t>Stolpersteine im Regelwerk - Abwehr eines Abwurfs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84368" y="6525344"/>
            <a:ext cx="802432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D9060380-A891-4F09-96D7-DC3EA9B717F2}" type="slidenum">
              <a:rPr lang="en-US" noProof="0" smtClean="0"/>
              <a:pPr/>
              <a:t>‹Nr.›</a:t>
            </a:fld>
            <a:endParaRPr lang="en-US" noProof="0"/>
          </a:p>
        </p:txBody>
      </p:sp>
      <p:cxnSp>
        <p:nvCxnSpPr>
          <p:cNvPr id="10" name="Gerade Verbindung 9"/>
          <p:cNvCxnSpPr/>
          <p:nvPr userDrawn="1"/>
        </p:nvCxnSpPr>
        <p:spPr>
          <a:xfrm>
            <a:off x="107504" y="985590"/>
            <a:ext cx="885698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 userDrawn="1"/>
        </p:nvCxnSpPr>
        <p:spPr>
          <a:xfrm>
            <a:off x="182091" y="6381328"/>
            <a:ext cx="885698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3" descr="dhb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70"/>
          <a:stretch>
            <a:fillRect/>
          </a:stretch>
        </p:blipFill>
        <p:spPr bwMode="auto">
          <a:xfrm>
            <a:off x="7419226" y="0"/>
            <a:ext cx="16922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6658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80" y="1165250"/>
            <a:ext cx="8784853" cy="486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hteck 7"/>
          <p:cNvSpPr/>
          <p:nvPr/>
        </p:nvSpPr>
        <p:spPr>
          <a:xfrm>
            <a:off x="194721" y="5711914"/>
            <a:ext cx="8841775" cy="6694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de-DE" sz="375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Sonderfälle und ihre regelgerechte Lösung</a:t>
            </a:r>
          </a:p>
        </p:txBody>
      </p:sp>
      <p:sp>
        <p:nvSpPr>
          <p:cNvPr id="7" name="Rechteck 6"/>
          <p:cNvSpPr/>
          <p:nvPr/>
        </p:nvSpPr>
        <p:spPr>
          <a:xfrm>
            <a:off x="4499992" y="1165250"/>
            <a:ext cx="444928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Stolpersteine</a:t>
            </a:r>
          </a:p>
          <a:p>
            <a:pPr algn="ctr"/>
            <a:r>
              <a:rPr lang="de-DE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im Regelwerk</a:t>
            </a:r>
            <a:endParaRPr lang="de-DE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1741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Stolpersteine im Regelwerk - Abwehr eines Abwurfs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0380-A891-4F09-96D7-DC3EA9B717F2}" type="slidenum">
              <a:rPr lang="en-US" noProof="0" smtClean="0"/>
              <a:t>10</a:t>
            </a:fld>
            <a:endParaRPr lang="en-US" noProof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Thema: </a:t>
            </a:r>
            <a:r>
              <a:rPr lang="de-DE" dirty="0">
                <a:solidFill>
                  <a:srgbClr val="FF0000"/>
                </a:solidFill>
              </a:rPr>
              <a:t>Abwehr eines Abwurfs</a:t>
            </a:r>
          </a:p>
        </p:txBody>
      </p:sp>
      <p:sp>
        <p:nvSpPr>
          <p:cNvPr id="7" name="Inhaltsplatzhalter 6"/>
          <p:cNvSpPr txBox="1">
            <a:spLocks/>
          </p:cNvSpPr>
          <p:nvPr/>
        </p:nvSpPr>
        <p:spPr>
          <a:xfrm>
            <a:off x="457200" y="1196753"/>
            <a:ext cx="8507288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de-DE" sz="4400" b="1" u="sng" dirty="0"/>
              <a:t>Schulungsbeispiel </a:t>
            </a:r>
            <a:r>
              <a:rPr lang="de-DE" sz="3200" b="1" u="sng" dirty="0"/>
              <a:t>(in Standbildern)</a:t>
            </a:r>
            <a:endParaRPr lang="de-DE" sz="4400" b="1" u="sng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539539" y="1943998"/>
            <a:ext cx="7609721" cy="4356000"/>
            <a:chOff x="539539" y="1943998"/>
            <a:chExt cx="7609721" cy="4356000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 rotWithShape="1">
            <a:blip r:embed="rId2"/>
            <a:srcRect l="18386" t="28924" r="25000" b="13463"/>
            <a:stretch/>
          </p:blipFill>
          <p:spPr bwMode="auto">
            <a:xfrm>
              <a:off x="539539" y="1943998"/>
              <a:ext cx="7609721" cy="43560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Ellipse 11"/>
            <p:cNvSpPr/>
            <p:nvPr/>
          </p:nvSpPr>
          <p:spPr>
            <a:xfrm>
              <a:off x="5526000" y="3068960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4" name="Pfeil: nach oben 3"/>
          <p:cNvSpPr/>
          <p:nvPr/>
        </p:nvSpPr>
        <p:spPr>
          <a:xfrm>
            <a:off x="4277269" y="3645024"/>
            <a:ext cx="365212" cy="792088"/>
          </a:xfrm>
          <a:prstGeom prst="upArrow">
            <a:avLst>
              <a:gd name="adj1" fmla="val 28011"/>
              <a:gd name="adj2" fmla="val 79318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2464591" y="4477029"/>
            <a:ext cx="399056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Der Spieler ist zwar in der Luft, aber auch schon deutlich über dem Torraum</a:t>
            </a:r>
          </a:p>
        </p:txBody>
      </p:sp>
    </p:spTree>
    <p:extLst>
      <p:ext uri="{BB962C8B-B14F-4D97-AF65-F5344CB8AC3E}">
        <p14:creationId xmlns:p14="http://schemas.microsoft.com/office/powerpoint/2010/main" val="418644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Stolpersteine im Regelwerk - Abwehr eines Abwurfs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0380-A891-4F09-96D7-DC3EA9B717F2}" type="slidenum">
              <a:rPr lang="en-US" noProof="0" smtClean="0"/>
              <a:t>11</a:t>
            </a:fld>
            <a:endParaRPr lang="en-US" noProof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Thema: </a:t>
            </a:r>
            <a:r>
              <a:rPr lang="de-DE" dirty="0">
                <a:solidFill>
                  <a:srgbClr val="FF0000"/>
                </a:solidFill>
              </a:rPr>
              <a:t>Abwehr eines Abwurfs</a:t>
            </a:r>
          </a:p>
        </p:txBody>
      </p:sp>
      <p:sp>
        <p:nvSpPr>
          <p:cNvPr id="7" name="Inhaltsplatzhalter 6"/>
          <p:cNvSpPr txBox="1">
            <a:spLocks/>
          </p:cNvSpPr>
          <p:nvPr/>
        </p:nvSpPr>
        <p:spPr>
          <a:xfrm>
            <a:off x="457200" y="1196753"/>
            <a:ext cx="8507288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de-DE" sz="4400" b="1" u="sng" dirty="0"/>
              <a:t>Schulungsbeispiel </a:t>
            </a:r>
            <a:r>
              <a:rPr lang="de-DE" sz="3200" b="1" u="sng" dirty="0"/>
              <a:t>(in Standbildern)</a:t>
            </a:r>
            <a:endParaRPr lang="de-DE" sz="4400" b="1" u="sng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539536" y="1943987"/>
            <a:ext cx="7543201" cy="4356000"/>
            <a:chOff x="539536" y="1943987"/>
            <a:chExt cx="7543201" cy="4356000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2"/>
            <a:srcRect l="18386" t="29159" r="25265" b="12992"/>
            <a:stretch/>
          </p:blipFill>
          <p:spPr bwMode="auto">
            <a:xfrm>
              <a:off x="539536" y="1943987"/>
              <a:ext cx="7543201" cy="43560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Ellipse 9"/>
            <p:cNvSpPr/>
            <p:nvPr/>
          </p:nvSpPr>
          <p:spPr>
            <a:xfrm>
              <a:off x="5184000" y="2638800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11" name="Pfeil: nach oben 10"/>
          <p:cNvSpPr/>
          <p:nvPr/>
        </p:nvSpPr>
        <p:spPr>
          <a:xfrm>
            <a:off x="4277269" y="3645024"/>
            <a:ext cx="365212" cy="792088"/>
          </a:xfrm>
          <a:prstGeom prst="upArrow">
            <a:avLst>
              <a:gd name="adj1" fmla="val 28011"/>
              <a:gd name="adj2" fmla="val 79318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2464591" y="4477029"/>
            <a:ext cx="399056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Beide Spieler sind in der Luft und auch deutlich über dem Torraum</a:t>
            </a:r>
          </a:p>
        </p:txBody>
      </p:sp>
    </p:spTree>
    <p:extLst>
      <p:ext uri="{BB962C8B-B14F-4D97-AF65-F5344CB8AC3E}">
        <p14:creationId xmlns:p14="http://schemas.microsoft.com/office/powerpoint/2010/main" val="390831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Stolpersteine im Regelwerk - Abwehr eines Abwurfs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0380-A891-4F09-96D7-DC3EA9B717F2}" type="slidenum">
              <a:rPr lang="en-US" noProof="0" smtClean="0"/>
              <a:t>12</a:t>
            </a:fld>
            <a:endParaRPr lang="en-US" noProof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Thema: </a:t>
            </a:r>
            <a:r>
              <a:rPr lang="de-DE" dirty="0">
                <a:solidFill>
                  <a:srgbClr val="FF0000"/>
                </a:solidFill>
              </a:rPr>
              <a:t>Abwehr eines Abwurfs</a:t>
            </a:r>
          </a:p>
        </p:txBody>
      </p:sp>
      <p:sp>
        <p:nvSpPr>
          <p:cNvPr id="7" name="Inhaltsplatzhalter 6"/>
          <p:cNvSpPr txBox="1">
            <a:spLocks/>
          </p:cNvSpPr>
          <p:nvPr/>
        </p:nvSpPr>
        <p:spPr>
          <a:xfrm>
            <a:off x="457200" y="1196753"/>
            <a:ext cx="8507288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de-DE" sz="4400" b="1" u="sng" dirty="0"/>
              <a:t>Schulungsbeispiel </a:t>
            </a:r>
            <a:r>
              <a:rPr lang="de-DE" sz="3200" b="1" u="sng" dirty="0"/>
              <a:t>(in Standbildern)</a:t>
            </a:r>
            <a:endParaRPr lang="de-DE" sz="4400" b="1" u="sng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539979" y="1943984"/>
            <a:ext cx="7686992" cy="4356000"/>
            <a:chOff x="539979" y="1943984"/>
            <a:chExt cx="7686992" cy="4356000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2"/>
            <a:srcRect l="18783" t="28454" r="25662" b="15579"/>
            <a:stretch/>
          </p:blipFill>
          <p:spPr bwMode="auto">
            <a:xfrm>
              <a:off x="539979" y="1943984"/>
              <a:ext cx="7686992" cy="43560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Ellipse 9"/>
            <p:cNvSpPr/>
            <p:nvPr/>
          </p:nvSpPr>
          <p:spPr>
            <a:xfrm>
              <a:off x="4932040" y="2492896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11" name="Pfeil: nach oben 10"/>
          <p:cNvSpPr/>
          <p:nvPr/>
        </p:nvSpPr>
        <p:spPr>
          <a:xfrm>
            <a:off x="4656486" y="3750864"/>
            <a:ext cx="365212" cy="792088"/>
          </a:xfrm>
          <a:prstGeom prst="upArrow">
            <a:avLst>
              <a:gd name="adj1" fmla="val 28011"/>
              <a:gd name="adj2" fmla="val 79318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2483768" y="4551519"/>
            <a:ext cx="4752528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Immer noch sind beide Spieler in der Luft.</a:t>
            </a:r>
          </a:p>
          <a:p>
            <a:pPr algn="ctr"/>
            <a:r>
              <a:rPr lang="de-DE" dirty="0"/>
              <a:t>Der vordere Spieler (Nr. 33) hat jetzt Kontakt zum Spielball.</a:t>
            </a:r>
          </a:p>
          <a:p>
            <a:pPr algn="ctr"/>
            <a:r>
              <a:rPr lang="de-DE" dirty="0"/>
              <a:t>Der Ball hat die Torraumlinie noch nicht überquert</a:t>
            </a:r>
          </a:p>
        </p:txBody>
      </p:sp>
    </p:spTree>
    <p:extLst>
      <p:ext uri="{BB962C8B-B14F-4D97-AF65-F5344CB8AC3E}">
        <p14:creationId xmlns:p14="http://schemas.microsoft.com/office/powerpoint/2010/main" val="2729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75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l="18651" t="28924" r="25661" b="15579"/>
          <a:stretch/>
        </p:blipFill>
        <p:spPr bwMode="auto">
          <a:xfrm>
            <a:off x="539999" y="1943998"/>
            <a:ext cx="7770651" cy="4356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Stolpersteine im Regelwerk - Abwehr eines Abwurfs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0380-A891-4F09-96D7-DC3EA9B717F2}" type="slidenum">
              <a:rPr lang="en-US" noProof="0" smtClean="0"/>
              <a:t>13</a:t>
            </a:fld>
            <a:endParaRPr lang="en-US" noProof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Thema: </a:t>
            </a:r>
            <a:r>
              <a:rPr lang="de-DE" dirty="0">
                <a:solidFill>
                  <a:srgbClr val="FF0000"/>
                </a:solidFill>
              </a:rPr>
              <a:t>Abwehr eines Abwurfs</a:t>
            </a:r>
          </a:p>
        </p:txBody>
      </p:sp>
      <p:sp>
        <p:nvSpPr>
          <p:cNvPr id="7" name="Inhaltsplatzhalter 6"/>
          <p:cNvSpPr txBox="1">
            <a:spLocks/>
          </p:cNvSpPr>
          <p:nvPr/>
        </p:nvSpPr>
        <p:spPr>
          <a:xfrm>
            <a:off x="457200" y="1196753"/>
            <a:ext cx="8507288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de-DE" sz="4400" b="1" u="sng" dirty="0"/>
              <a:t>Schulungsbeispiel </a:t>
            </a:r>
            <a:r>
              <a:rPr lang="de-DE" sz="3200" b="1" u="sng" dirty="0"/>
              <a:t>(in Standbildern)</a:t>
            </a:r>
            <a:endParaRPr lang="de-DE" sz="4400" b="1" u="sng" dirty="0"/>
          </a:p>
        </p:txBody>
      </p:sp>
      <p:sp>
        <p:nvSpPr>
          <p:cNvPr id="11" name="Pfeil: nach oben 10"/>
          <p:cNvSpPr/>
          <p:nvPr/>
        </p:nvSpPr>
        <p:spPr>
          <a:xfrm>
            <a:off x="4656486" y="3750864"/>
            <a:ext cx="365212" cy="792088"/>
          </a:xfrm>
          <a:prstGeom prst="upArrow">
            <a:avLst>
              <a:gd name="adj1" fmla="val 28011"/>
              <a:gd name="adj2" fmla="val 79318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2483768" y="4551519"/>
            <a:ext cx="4752528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Immer noch sind beide Spieler in der Luft.</a:t>
            </a:r>
          </a:p>
          <a:p>
            <a:pPr algn="ctr"/>
            <a:r>
              <a:rPr lang="de-DE" dirty="0"/>
              <a:t>Der Ball hat die Torraumlinie inzwischen überquert.</a:t>
            </a:r>
          </a:p>
          <a:p>
            <a:pPr algn="ctr"/>
            <a:r>
              <a:rPr lang="de-DE" dirty="0"/>
              <a:t>Trotzdem handelt es sich um eine regelwidrige Behinderung der Abwurfausführung.</a:t>
            </a:r>
          </a:p>
        </p:txBody>
      </p:sp>
      <p:sp>
        <p:nvSpPr>
          <p:cNvPr id="14" name="Ellipse 13"/>
          <p:cNvSpPr/>
          <p:nvPr/>
        </p:nvSpPr>
        <p:spPr>
          <a:xfrm>
            <a:off x="4536000" y="2276872"/>
            <a:ext cx="72008" cy="72008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81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75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Stolpersteine im Regelwerk - Abwehr eines Abwurfs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0380-A891-4F09-96D7-DC3EA9B717F2}" type="slidenum">
              <a:rPr lang="en-US" noProof="0" smtClean="0"/>
              <a:t>14</a:t>
            </a:fld>
            <a:endParaRPr lang="en-US" noProof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Thema: </a:t>
            </a:r>
            <a:r>
              <a:rPr lang="de-DE" dirty="0">
                <a:solidFill>
                  <a:srgbClr val="FF0000"/>
                </a:solidFill>
              </a:rPr>
              <a:t>Abwehr eines Abwurfs</a:t>
            </a:r>
          </a:p>
        </p:txBody>
      </p:sp>
      <p:sp>
        <p:nvSpPr>
          <p:cNvPr id="7" name="Inhaltsplatzhalter 6"/>
          <p:cNvSpPr txBox="1">
            <a:spLocks/>
          </p:cNvSpPr>
          <p:nvPr/>
        </p:nvSpPr>
        <p:spPr>
          <a:xfrm>
            <a:off x="457200" y="1196753"/>
            <a:ext cx="8507288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de-DE" sz="4400" b="1" u="sng" dirty="0"/>
              <a:t>Schulungsbeispiel </a:t>
            </a:r>
            <a:r>
              <a:rPr lang="de-DE" sz="3200" b="1" u="sng" dirty="0"/>
              <a:t>(in Standbildern)</a:t>
            </a:r>
            <a:endParaRPr lang="de-DE" sz="4400" b="1" u="sng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539999" y="1943998"/>
            <a:ext cx="7770651" cy="4356000"/>
            <a:chOff x="539999" y="1943998"/>
            <a:chExt cx="7770651" cy="4356000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2"/>
            <a:srcRect l="18651" t="28924" r="25661" b="15579"/>
            <a:stretch/>
          </p:blipFill>
          <p:spPr bwMode="auto">
            <a:xfrm>
              <a:off x="539999" y="1943998"/>
              <a:ext cx="7770651" cy="43560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" name="Ellipse 1"/>
            <p:cNvSpPr/>
            <p:nvPr/>
          </p:nvSpPr>
          <p:spPr>
            <a:xfrm>
              <a:off x="4499992" y="2276872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11" name="Pfeil: nach oben 10"/>
          <p:cNvSpPr/>
          <p:nvPr/>
        </p:nvSpPr>
        <p:spPr>
          <a:xfrm>
            <a:off x="4656486" y="3861048"/>
            <a:ext cx="365212" cy="792088"/>
          </a:xfrm>
          <a:prstGeom prst="upArrow">
            <a:avLst>
              <a:gd name="adj1" fmla="val 28011"/>
              <a:gd name="adj2" fmla="val 79318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899592" y="4687976"/>
            <a:ext cx="7056784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605088" indent="-2605088"/>
            <a:r>
              <a:rPr lang="de-DE" b="1" dirty="0"/>
              <a:t>Generelle Konsequenzen:</a:t>
            </a:r>
            <a:r>
              <a:rPr lang="de-DE" dirty="0"/>
              <a:t>	Der fehlbare Spieler wird progressiv bestraft</a:t>
            </a:r>
          </a:p>
          <a:p>
            <a:pPr marL="2605088" indent="-2605088"/>
            <a:r>
              <a:rPr lang="de-DE" dirty="0"/>
              <a:t>	Der Abwurf wird mit Anpfiff wiederholt</a:t>
            </a:r>
          </a:p>
          <a:p>
            <a:pPr marL="2605088" indent="-2605088"/>
            <a:r>
              <a:rPr lang="de-DE" b="1" dirty="0">
                <a:solidFill>
                  <a:srgbClr val="FF0000"/>
                </a:solidFill>
              </a:rPr>
              <a:t>In den letzten 30 </a:t>
            </a:r>
            <a:r>
              <a:rPr lang="de-DE" b="1" dirty="0" err="1">
                <a:solidFill>
                  <a:srgbClr val="FF0000"/>
                </a:solidFill>
              </a:rPr>
              <a:t>Spielsek</a:t>
            </a:r>
            <a:r>
              <a:rPr lang="de-DE" b="1" dirty="0">
                <a:solidFill>
                  <a:srgbClr val="FF0000"/>
                </a:solidFill>
              </a:rPr>
              <a:t>.:</a:t>
            </a:r>
            <a:r>
              <a:rPr lang="de-DE" dirty="0">
                <a:solidFill>
                  <a:srgbClr val="FF0000"/>
                </a:solidFill>
              </a:rPr>
              <a:t>	Der fehlbare Spieler wird disqualifiziert</a:t>
            </a:r>
          </a:p>
          <a:p>
            <a:pPr marL="2605088" indent="-2605088"/>
            <a:r>
              <a:rPr lang="de-DE" dirty="0">
                <a:solidFill>
                  <a:srgbClr val="FF0000"/>
                </a:solidFill>
              </a:rPr>
              <a:t>	Der nicht fehlbaren Mannschaft wird ein               7-m-Wurf zugesprochen </a:t>
            </a:r>
          </a:p>
        </p:txBody>
      </p:sp>
    </p:spTree>
    <p:extLst>
      <p:ext uri="{BB962C8B-B14F-4D97-AF65-F5344CB8AC3E}">
        <p14:creationId xmlns:p14="http://schemas.microsoft.com/office/powerpoint/2010/main" val="349728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Stolpersteine im Regelwerk - Abwehr eines Abwurfs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0380-A891-4F09-96D7-DC3EA9B717F2}" type="slidenum">
              <a:rPr lang="en-US" noProof="0" smtClean="0"/>
              <a:t>15</a:t>
            </a:fld>
            <a:endParaRPr lang="en-US" noProof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Thema: </a:t>
            </a:r>
            <a:r>
              <a:rPr lang="de-DE" dirty="0">
                <a:solidFill>
                  <a:srgbClr val="FF0000"/>
                </a:solidFill>
              </a:rPr>
              <a:t>Abwehr eines Abwurfs</a:t>
            </a:r>
          </a:p>
        </p:txBody>
      </p:sp>
      <p:sp>
        <p:nvSpPr>
          <p:cNvPr id="7" name="Inhaltsplatzhalter 6"/>
          <p:cNvSpPr txBox="1">
            <a:spLocks/>
          </p:cNvSpPr>
          <p:nvPr/>
        </p:nvSpPr>
        <p:spPr>
          <a:xfrm>
            <a:off x="457200" y="1196753"/>
            <a:ext cx="8507288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de-DE" sz="4400" b="1" u="sng" dirty="0"/>
              <a:t>Merke:</a:t>
            </a:r>
          </a:p>
        </p:txBody>
      </p:sp>
      <p:sp>
        <p:nvSpPr>
          <p:cNvPr id="9" name="Inhaltsplatzhalter 6"/>
          <p:cNvSpPr txBox="1">
            <a:spLocks/>
          </p:cNvSpPr>
          <p:nvPr/>
        </p:nvSpPr>
        <p:spPr>
          <a:xfrm>
            <a:off x="395536" y="2060848"/>
            <a:ext cx="8507288" cy="1296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de-DE" sz="3400" b="1" dirty="0">
                <a:solidFill>
                  <a:srgbClr val="FF0000"/>
                </a:solidFill>
              </a:rPr>
              <a:t>Abstandsvergehen der gegnerischen Spieler sind bei der Abwurfausführung nicht möglich!</a:t>
            </a:r>
          </a:p>
        </p:txBody>
      </p:sp>
      <p:sp>
        <p:nvSpPr>
          <p:cNvPr id="10" name="Inhaltsplatzhalter 6"/>
          <p:cNvSpPr>
            <a:spLocks noGrp="1"/>
          </p:cNvSpPr>
          <p:nvPr>
            <p:ph idx="1"/>
          </p:nvPr>
        </p:nvSpPr>
        <p:spPr>
          <a:xfrm>
            <a:off x="323528" y="3212977"/>
            <a:ext cx="8229600" cy="33123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4400" b="1" u="sng" dirty="0"/>
              <a:t>Deshalb gilt:</a:t>
            </a:r>
          </a:p>
          <a:p>
            <a:pPr marL="0" indent="0">
              <a:buNone/>
            </a:pPr>
            <a:r>
              <a:rPr lang="de-DE" sz="3400" b="1" dirty="0"/>
              <a:t>Die Abwehr eines Abwurfs durch einen gegnerischen Spieler ist entweder</a:t>
            </a:r>
          </a:p>
          <a:p>
            <a:pPr marL="0" indent="0" algn="ctr">
              <a:buNone/>
            </a:pPr>
            <a:r>
              <a:rPr lang="de-DE" sz="7200" b="1" dirty="0">
                <a:solidFill>
                  <a:srgbClr val="00B050"/>
                </a:solidFill>
              </a:rPr>
              <a:t>TOP</a:t>
            </a:r>
            <a:r>
              <a:rPr lang="de-DE" sz="6600" dirty="0">
                <a:solidFill>
                  <a:srgbClr val="FF0000"/>
                </a:solidFill>
              </a:rPr>
              <a:t> </a:t>
            </a:r>
            <a:r>
              <a:rPr lang="de-DE" sz="5400" dirty="0"/>
              <a:t>oder</a:t>
            </a:r>
            <a:r>
              <a:rPr lang="de-DE" sz="6600" dirty="0">
                <a:solidFill>
                  <a:srgbClr val="FF0000"/>
                </a:solidFill>
              </a:rPr>
              <a:t> </a:t>
            </a:r>
            <a:r>
              <a:rPr lang="de-DE" sz="7200" b="1" dirty="0">
                <a:solidFill>
                  <a:srgbClr val="FF0000"/>
                </a:solidFill>
              </a:rPr>
              <a:t>FLOP</a:t>
            </a:r>
            <a:endParaRPr lang="de-DE" sz="6600" b="1" dirty="0">
              <a:solidFill>
                <a:srgbClr val="FF0000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296" y="5403307"/>
            <a:ext cx="824860" cy="83400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5414281"/>
            <a:ext cx="808400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8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build="p"/>
      <p:bldP spid="1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Stolpersteine im Regelwerk - Abwehr eines Abwurfs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0380-A891-4F09-96D7-DC3EA9B717F2}" type="slidenum">
              <a:rPr lang="en-US" noProof="0" smtClean="0"/>
              <a:t>2</a:t>
            </a:fld>
            <a:endParaRPr lang="en-US" noProof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de-DE" sz="4400" b="1" u="sng" dirty="0"/>
              <a:t>These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5400" dirty="0"/>
              <a:t>Die Abwehr eines Abwurfs durch einen gegnerischen Spieler ist entweder</a:t>
            </a:r>
          </a:p>
          <a:p>
            <a:pPr marL="0" indent="0" algn="ctr">
              <a:buNone/>
            </a:pPr>
            <a:r>
              <a:rPr lang="de-DE" sz="7200" b="1" dirty="0">
                <a:solidFill>
                  <a:srgbClr val="00B050"/>
                </a:solidFill>
              </a:rPr>
              <a:t>TOP</a:t>
            </a:r>
            <a:r>
              <a:rPr lang="de-DE" sz="6600" dirty="0">
                <a:solidFill>
                  <a:srgbClr val="FF0000"/>
                </a:solidFill>
              </a:rPr>
              <a:t> </a:t>
            </a:r>
            <a:r>
              <a:rPr lang="de-DE" sz="5400" dirty="0"/>
              <a:t>oder</a:t>
            </a:r>
            <a:r>
              <a:rPr lang="de-DE" sz="6600" dirty="0">
                <a:solidFill>
                  <a:srgbClr val="FF0000"/>
                </a:solidFill>
              </a:rPr>
              <a:t> </a:t>
            </a:r>
            <a:r>
              <a:rPr lang="de-DE" sz="7200" b="1" dirty="0">
                <a:solidFill>
                  <a:srgbClr val="FF0000"/>
                </a:solidFill>
              </a:rPr>
              <a:t>FLOP</a:t>
            </a:r>
            <a:endParaRPr lang="de-DE" sz="6600" b="1" dirty="0">
              <a:solidFill>
                <a:srgbClr val="FF0000"/>
              </a:solidFill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Thema: </a:t>
            </a:r>
            <a:r>
              <a:rPr lang="de-DE" dirty="0">
                <a:solidFill>
                  <a:srgbClr val="FF0000"/>
                </a:solidFill>
              </a:rPr>
              <a:t>Abwehr eines Abwurfs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548" y="5338480"/>
            <a:ext cx="824860" cy="83400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5349454"/>
            <a:ext cx="808400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1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Stolpersteine im Regelwerk - Abwehr eines Abwurfs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0380-A891-4F09-96D7-DC3EA9B717F2}" type="slidenum">
              <a:rPr lang="en-US" noProof="0" smtClean="0"/>
              <a:t>3</a:t>
            </a:fld>
            <a:endParaRPr lang="en-US" noProof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de-DE" sz="4400" b="1" u="sng" dirty="0"/>
              <a:t>Besonderheiten des Abwurfs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200" dirty="0"/>
              <a:t>Der Abwurf muss von einem Torwart ausgeführt werden          (Regel 12:2 Abs. 1)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200" dirty="0"/>
              <a:t>Die Ausführung erfolgt normalerweise ohne Anpfiff                   (Regel 12:2 Abs. 1) – </a:t>
            </a:r>
            <a:r>
              <a:rPr lang="de-DE" sz="2200" i="1" dirty="0"/>
              <a:t>Ausnahmen siehe Regel 15:5b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200" dirty="0"/>
              <a:t>Der Abwurf ist aus dem Torraum über die Torraumlinie auszuführen (Regel 12:2 Abs. 1)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200" dirty="0"/>
              <a:t>Der Torwart darf den Abwurf auch im Sprung ausführen               (Regel 15:1 Abs. 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200" dirty="0"/>
              <a:t>Der Wurf gilt als ausgeführt (Regel 12:2 Abs. 3), wenn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2200" dirty="0"/>
              <a:t>der Ball die Hand des Torwarts verlassen hat </a:t>
            </a:r>
            <a:r>
              <a:rPr lang="de-DE" sz="2200" b="1" u="sng" dirty="0"/>
              <a:t>und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2200" dirty="0"/>
              <a:t>die Torraumlinie vollständig überquert hat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sz="2400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Thema: </a:t>
            </a:r>
            <a:r>
              <a:rPr lang="de-DE" dirty="0">
                <a:solidFill>
                  <a:srgbClr val="FF0000"/>
                </a:solidFill>
              </a:rPr>
              <a:t>Abwehr eines Abwurfs</a:t>
            </a:r>
          </a:p>
        </p:txBody>
      </p:sp>
    </p:spTree>
    <p:extLst>
      <p:ext uri="{BB962C8B-B14F-4D97-AF65-F5344CB8AC3E}">
        <p14:creationId xmlns:p14="http://schemas.microsoft.com/office/powerpoint/2010/main" val="357444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Stolpersteine im Regelwerk - Abwehr eines Abwurfs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0380-A891-4F09-96D7-DC3EA9B717F2}" type="slidenum">
              <a:rPr lang="en-US" noProof="0" smtClean="0"/>
              <a:t>4</a:t>
            </a:fld>
            <a:endParaRPr lang="en-US" noProof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57200" y="1268760"/>
            <a:ext cx="8435280" cy="48574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4400" b="1" u="sng" dirty="0"/>
              <a:t>Regelgerechtes Verhalten                         der Abwehrspieler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200" dirty="0"/>
              <a:t>Die gegnerischen Spieler dürfen sich an der Torraumlinie aufhalten (Regel 12:2 Abs. 4)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200" dirty="0"/>
              <a:t>Die gegnerischen Spieler dürfen den Ball erst berühren, nachdem dieser die Torraumlinie vollständig überquert hat                            (Regel 12:2 Abs. 4)</a:t>
            </a:r>
            <a:endParaRPr lang="de-DE" sz="2200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de-DE" sz="2200" dirty="0"/>
              <a:t>Gegnerische Spieler, die die Wurfausführung stören, sind zu bestrafen (Regel 15:9 Abs. 1 </a:t>
            </a:r>
            <a:r>
              <a:rPr lang="de-DE" sz="2200" dirty="0" err="1"/>
              <a:t>i.V.m</a:t>
            </a:r>
            <a:r>
              <a:rPr lang="de-DE" sz="2200" dirty="0"/>
              <a:t>. Regel 8:7c), wenn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2200" dirty="0"/>
              <a:t>sie eine nicht korrekte Position einnehmen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2200" dirty="0"/>
              <a:t>sie eine korrekte Position vor der Wurfausführung verlassen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Thema: </a:t>
            </a:r>
            <a:r>
              <a:rPr lang="de-DE" dirty="0">
                <a:solidFill>
                  <a:srgbClr val="FF0000"/>
                </a:solidFill>
              </a:rPr>
              <a:t>Abwehr eines Abwurfs</a:t>
            </a:r>
          </a:p>
        </p:txBody>
      </p:sp>
    </p:spTree>
    <p:extLst>
      <p:ext uri="{BB962C8B-B14F-4D97-AF65-F5344CB8AC3E}">
        <p14:creationId xmlns:p14="http://schemas.microsoft.com/office/powerpoint/2010/main" val="349320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Stolpersteine im Regelwerk - Abwehr eines Abwurfs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0380-A891-4F09-96D7-DC3EA9B717F2}" type="slidenum">
              <a:rPr lang="en-US" noProof="0" smtClean="0"/>
              <a:t>5</a:t>
            </a:fld>
            <a:endParaRPr lang="en-US" noProof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57200" y="1268760"/>
            <a:ext cx="8507288" cy="48574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4400" b="1" u="sng" dirty="0"/>
              <a:t>Denkbare Fälle (1)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Abwehrspieler befindet sich vor der Torraumlinie und wehrt den Abwurf ab nachdem der Ball die Torraumlinie vollständig überquert hat</a:t>
            </a:r>
          </a:p>
          <a:p>
            <a:pPr marL="0" indent="0" algn="ctr">
              <a:buNone/>
            </a:pPr>
            <a:r>
              <a:rPr lang="de-DE" sz="7200" b="1" dirty="0">
                <a:solidFill>
                  <a:srgbClr val="00B050"/>
                </a:solidFill>
              </a:rPr>
              <a:t>TOP</a:t>
            </a:r>
          </a:p>
          <a:p>
            <a:pPr marL="0" indent="0">
              <a:buNone/>
            </a:pPr>
            <a:r>
              <a:rPr lang="de-DE" dirty="0"/>
              <a:t>Spielfortsetzung entsprechend der weiteren Entwicklung:</a:t>
            </a:r>
          </a:p>
          <a:p>
            <a:pPr defTabSz="911225">
              <a:buFont typeface="Wingdings" panose="05000000000000000000" pitchFamily="2" charset="2"/>
              <a:buChar char="§"/>
            </a:pPr>
            <a:r>
              <a:rPr lang="de-DE" sz="1800" dirty="0"/>
              <a:t>Ball gelangt in Torraum zurück und Torwart erlangt Ballkontrolle	</a:t>
            </a:r>
            <a:r>
              <a:rPr lang="de-DE" sz="1800" dirty="0">
                <a:sym typeface="Wingdings" panose="05000000000000000000" pitchFamily="2" charset="2"/>
              </a:rPr>
              <a:t> Abwurf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800" dirty="0">
                <a:sym typeface="Wingdings" panose="05000000000000000000" pitchFamily="2" charset="2"/>
              </a:rPr>
              <a:t>Ball gelangt ins Toraus 				               	 Abwurf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800" dirty="0">
                <a:sym typeface="Wingdings" panose="05000000000000000000" pitchFamily="2" charset="2"/>
              </a:rPr>
              <a:t>Ball gelangt ins Seitenaus 				               	 Einwurf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800" dirty="0">
                <a:sym typeface="Wingdings" panose="05000000000000000000" pitchFamily="2" charset="2"/>
              </a:rPr>
              <a:t>Ball gelangt ins Spielfeld 				               	 Weiterspielen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800" dirty="0">
                <a:sym typeface="Wingdings" panose="05000000000000000000" pitchFamily="2" charset="2"/>
              </a:rPr>
              <a:t>Ball gelangt ins Tor 				               	 Anwurf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800" dirty="0">
                <a:sym typeface="Wingdings" panose="05000000000000000000" pitchFamily="2" charset="2"/>
              </a:rPr>
              <a:t>Ball gelangt ….</a:t>
            </a:r>
            <a:endParaRPr lang="de-DE" sz="1800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Thema: </a:t>
            </a:r>
            <a:r>
              <a:rPr lang="de-DE" dirty="0">
                <a:solidFill>
                  <a:srgbClr val="FF0000"/>
                </a:solidFill>
              </a:rPr>
              <a:t>Abwehr eines Abwurfs</a:t>
            </a:r>
          </a:p>
        </p:txBody>
      </p:sp>
    </p:spTree>
    <p:extLst>
      <p:ext uri="{BB962C8B-B14F-4D97-AF65-F5344CB8AC3E}">
        <p14:creationId xmlns:p14="http://schemas.microsoft.com/office/powerpoint/2010/main" val="254431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enkblase: wolkenförmig 2"/>
          <p:cNvSpPr/>
          <p:nvPr/>
        </p:nvSpPr>
        <p:spPr>
          <a:xfrm rot="21080529">
            <a:off x="25367" y="4293096"/>
            <a:ext cx="3322497" cy="1512168"/>
          </a:xfrm>
          <a:prstGeom prst="cloudCallout">
            <a:avLst>
              <a:gd name="adj1" fmla="val 61006"/>
              <a:gd name="adj2" fmla="val 2311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In allen o. a. Fällen wird der </a:t>
            </a:r>
            <a:r>
              <a:rPr lang="de-DE" sz="1600" b="1" u="sng" dirty="0">
                <a:solidFill>
                  <a:schemeClr val="tx1"/>
                </a:solidFill>
              </a:rPr>
              <a:t>Abwurf verhindert</a:t>
            </a:r>
            <a:r>
              <a:rPr lang="de-DE" sz="1600" dirty="0">
                <a:solidFill>
                  <a:schemeClr val="tx1"/>
                </a:solidFill>
              </a:rPr>
              <a:t>;     es liegt regeltechnisch </a:t>
            </a:r>
            <a:r>
              <a:rPr lang="de-DE" sz="1600" b="1" dirty="0">
                <a:solidFill>
                  <a:schemeClr val="tx1"/>
                </a:solidFill>
              </a:rPr>
              <a:t>kein Abstandsvergehen </a:t>
            </a:r>
            <a:r>
              <a:rPr lang="de-DE" sz="1600" dirty="0">
                <a:solidFill>
                  <a:schemeClr val="tx1"/>
                </a:solidFill>
              </a:rPr>
              <a:t>vor!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Stolpersteine im Regelwerk - Abwehr eines Abwurfs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0380-A891-4F09-96D7-DC3EA9B717F2}" type="slidenum">
              <a:rPr lang="en-US" noProof="0" smtClean="0"/>
              <a:t>6</a:t>
            </a:fld>
            <a:endParaRPr lang="en-US" noProof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57200" y="1196752"/>
            <a:ext cx="8507288" cy="48574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4400" b="1" u="sng" dirty="0"/>
              <a:t>Denkbare Fälle (2a)</a:t>
            </a:r>
            <a:endParaRPr lang="de-DE" dirty="0"/>
          </a:p>
          <a:p>
            <a:r>
              <a:rPr lang="de-DE" dirty="0"/>
              <a:t>Abwehrspieler betritt den Torraum und behindert den Torwart</a:t>
            </a:r>
          </a:p>
          <a:p>
            <a:r>
              <a:rPr lang="de-DE" dirty="0"/>
              <a:t>Abwehrspieler betritt den Torraum und berührt den Ball</a:t>
            </a:r>
          </a:p>
          <a:p>
            <a:r>
              <a:rPr lang="de-DE" dirty="0"/>
              <a:t>Abwehrspieler springt im Torraum stehend ab und berührt den Ball</a:t>
            </a:r>
          </a:p>
          <a:p>
            <a:r>
              <a:rPr lang="de-DE" dirty="0"/>
              <a:t>Abwehrspieler steht vor der Torraumlinie und berührt den Ball bevor dieser die Torraumlinie vollständig überquert hat</a:t>
            </a:r>
          </a:p>
          <a:p>
            <a:r>
              <a:rPr lang="de-DE" dirty="0"/>
              <a:t>Abwehrspieler springt vor der Torraumlinie in den Torraum ab und berührt den Ball bevor dieser die Torraumlinie vollständig überquert hat</a:t>
            </a:r>
          </a:p>
          <a:p>
            <a:pPr marL="0" indent="0" algn="ctr">
              <a:buNone/>
            </a:pPr>
            <a:r>
              <a:rPr lang="de-DE" sz="7200" b="1" dirty="0">
                <a:solidFill>
                  <a:srgbClr val="FF0000"/>
                </a:solidFill>
              </a:rPr>
              <a:t>FLOP</a:t>
            </a:r>
          </a:p>
          <a:p>
            <a:pPr marL="1524000" indent="-1524000">
              <a:buNone/>
            </a:pPr>
            <a:r>
              <a:rPr lang="de-DE" b="1" dirty="0"/>
              <a:t>Konsequenz:</a:t>
            </a:r>
            <a:r>
              <a:rPr lang="de-DE" dirty="0"/>
              <a:t>	Der fehlbare Spieler ist progressiv zu bestrafen (Regel 15:9 Abs. 1) Der Anwurf ist mit Anpfiff zu wiederholen (Regel 15:9 Abs. 3)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Thema: </a:t>
            </a:r>
            <a:r>
              <a:rPr lang="de-DE" dirty="0">
                <a:solidFill>
                  <a:srgbClr val="FF0000"/>
                </a:solidFill>
              </a:rPr>
              <a:t>Abwehr eines Abwurfs</a:t>
            </a:r>
          </a:p>
        </p:txBody>
      </p:sp>
    </p:spTree>
    <p:extLst>
      <p:ext uri="{BB962C8B-B14F-4D97-AF65-F5344CB8AC3E}">
        <p14:creationId xmlns:p14="http://schemas.microsoft.com/office/powerpoint/2010/main" val="283299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Stolpersteine im Regelwerk - Abwehr eines Abwurfs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0380-A891-4F09-96D7-DC3EA9B717F2}" type="slidenum">
              <a:rPr lang="en-US" noProof="0" smtClean="0"/>
              <a:t>7</a:t>
            </a:fld>
            <a:endParaRPr lang="en-US" noProof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57200" y="1196753"/>
            <a:ext cx="8507288" cy="7920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4400" b="1" u="sng" dirty="0"/>
              <a:t>Denkbare Fälle (2b)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Thema: </a:t>
            </a:r>
            <a:r>
              <a:rPr lang="de-DE" dirty="0">
                <a:solidFill>
                  <a:srgbClr val="FF0000"/>
                </a:solidFill>
              </a:rPr>
              <a:t>Abwehr eines Abwurfs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312" y="2352924"/>
            <a:ext cx="4281488" cy="129063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67544" y="2321135"/>
            <a:ext cx="331236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Einer der zuvor genannten Fälle tritt ein, wenn der Abwurf in den </a:t>
            </a:r>
            <a:r>
              <a:rPr lang="de-DE" sz="2800" b="1" dirty="0">
                <a:solidFill>
                  <a:srgbClr val="FF0000"/>
                </a:solidFill>
              </a:rPr>
              <a:t>letzten 30 Sekunden </a:t>
            </a:r>
            <a:r>
              <a:rPr lang="de-DE" b="1" dirty="0">
                <a:solidFill>
                  <a:srgbClr val="FF0000"/>
                </a:solidFill>
              </a:rPr>
              <a:t>eines Spiels auszuführen ist.</a:t>
            </a:r>
          </a:p>
        </p:txBody>
      </p:sp>
      <p:sp>
        <p:nvSpPr>
          <p:cNvPr id="9" name="Rechteck 8"/>
          <p:cNvSpPr/>
          <p:nvPr/>
        </p:nvSpPr>
        <p:spPr>
          <a:xfrm>
            <a:off x="539552" y="3717032"/>
            <a:ext cx="8147248" cy="12241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>
                <a:solidFill>
                  <a:schemeClr val="tx1"/>
                </a:solidFill>
              </a:rPr>
              <a:t>Es handelt sich dann um ein regelwidriges Verhalten gemäß Regel 8:10c</a:t>
            </a:r>
          </a:p>
        </p:txBody>
      </p:sp>
      <p:sp>
        <p:nvSpPr>
          <p:cNvPr id="10" name="Rechteck 9"/>
          <p:cNvSpPr/>
          <p:nvPr/>
        </p:nvSpPr>
        <p:spPr>
          <a:xfrm>
            <a:off x="539552" y="5085184"/>
            <a:ext cx="81472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0" lvl="0" indent="-1524000">
              <a:spcBef>
                <a:spcPct val="20000"/>
              </a:spcBef>
            </a:pPr>
            <a:r>
              <a:rPr lang="de-DE" sz="2000" b="1" dirty="0">
                <a:solidFill>
                  <a:prstClr val="black"/>
                </a:solidFill>
              </a:rPr>
              <a:t>Konsequenz:</a:t>
            </a:r>
            <a:r>
              <a:rPr lang="de-DE" sz="2000" dirty="0">
                <a:solidFill>
                  <a:prstClr val="black"/>
                </a:solidFill>
              </a:rPr>
              <a:t>	Der fehlbare Spieler ist zu disqualifizieren (Regel 8:10c)</a:t>
            </a:r>
          </a:p>
          <a:p>
            <a:pPr marL="1524000" lvl="0" indent="-1524000">
              <a:spcBef>
                <a:spcPct val="20000"/>
              </a:spcBef>
            </a:pPr>
            <a:r>
              <a:rPr lang="de-DE" sz="2000" dirty="0">
                <a:solidFill>
                  <a:prstClr val="black"/>
                </a:solidFill>
              </a:rPr>
              <a:t>	Der nicht fehlbaren Mannschaft ist ein 7-m-Wurf zuzusprechen (Regel 8:10c)</a:t>
            </a:r>
          </a:p>
        </p:txBody>
      </p:sp>
    </p:spTree>
    <p:extLst>
      <p:ext uri="{BB962C8B-B14F-4D97-AF65-F5344CB8AC3E}">
        <p14:creationId xmlns:p14="http://schemas.microsoft.com/office/powerpoint/2010/main" val="7638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4" grpId="0"/>
      <p:bldP spid="9" grpId="0" animBg="1"/>
      <p:bldP spid="1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Stolpersteine im Regelwerk - Abwehr eines Abwurfs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0380-A891-4F09-96D7-DC3EA9B717F2}" type="slidenum">
              <a:rPr lang="en-US" noProof="0" smtClean="0"/>
              <a:t>8</a:t>
            </a:fld>
            <a:endParaRPr lang="en-US" noProof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Thema: </a:t>
            </a:r>
            <a:r>
              <a:rPr lang="de-DE" dirty="0">
                <a:solidFill>
                  <a:srgbClr val="FF0000"/>
                </a:solidFill>
              </a:rPr>
              <a:t>Abwehr eines Abwurfs</a:t>
            </a:r>
          </a:p>
        </p:txBody>
      </p:sp>
      <p:sp>
        <p:nvSpPr>
          <p:cNvPr id="9" name="Inhaltsplatzhalter 6"/>
          <p:cNvSpPr>
            <a:spLocks noGrp="1"/>
          </p:cNvSpPr>
          <p:nvPr>
            <p:ph idx="1"/>
          </p:nvPr>
        </p:nvSpPr>
        <p:spPr>
          <a:xfrm>
            <a:off x="457200" y="1196753"/>
            <a:ext cx="8507288" cy="7920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4400" b="1" u="sng" dirty="0"/>
              <a:t>Schulungsbeispiel </a:t>
            </a:r>
            <a:r>
              <a:rPr lang="de-DE" sz="3200" b="1" u="sng" dirty="0"/>
              <a:t>(als Videoclip)</a:t>
            </a:r>
            <a:endParaRPr lang="de-DE" sz="4400" b="1" u="sng" dirty="0"/>
          </a:p>
        </p:txBody>
      </p:sp>
      <p:pic>
        <p:nvPicPr>
          <p:cNvPr id="2" name="2016-08-29_155177_Abwehr_eines_Ab-720p-3000kbp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147" y="2060848"/>
            <a:ext cx="7316221" cy="411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Stolpersteine im Regelwerk - Abwehr eines Abwurfs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0380-A891-4F09-96D7-DC3EA9B717F2}" type="slidenum">
              <a:rPr lang="en-US" noProof="0" smtClean="0"/>
              <a:t>9</a:t>
            </a:fld>
            <a:endParaRPr lang="en-US" noProof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Thema: </a:t>
            </a:r>
            <a:r>
              <a:rPr lang="de-DE" dirty="0">
                <a:solidFill>
                  <a:srgbClr val="FF0000"/>
                </a:solidFill>
              </a:rPr>
              <a:t>Abwehr eines Abwurfs</a:t>
            </a:r>
          </a:p>
        </p:txBody>
      </p:sp>
      <p:sp>
        <p:nvSpPr>
          <p:cNvPr id="9" name="Inhaltsplatzhalter 6"/>
          <p:cNvSpPr>
            <a:spLocks noGrp="1"/>
          </p:cNvSpPr>
          <p:nvPr>
            <p:ph idx="1"/>
          </p:nvPr>
        </p:nvSpPr>
        <p:spPr>
          <a:xfrm>
            <a:off x="457200" y="1196753"/>
            <a:ext cx="8507288" cy="7920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4400" b="1" u="sng" dirty="0"/>
              <a:t>Schulungsbeispiel </a:t>
            </a:r>
            <a:r>
              <a:rPr lang="de-DE" sz="3200" b="1" u="sng" dirty="0"/>
              <a:t>(in Standbildern)</a:t>
            </a:r>
            <a:endParaRPr lang="de-DE" sz="4400" b="1" u="sng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94" y="1943999"/>
            <a:ext cx="7741660" cy="4356000"/>
          </a:xfrm>
          <a:prstGeom prst="rect">
            <a:avLst/>
          </a:prstGeom>
        </p:spPr>
      </p:pic>
      <p:grpSp>
        <p:nvGrpSpPr>
          <p:cNvPr id="17" name="Gruppieren 16"/>
          <p:cNvGrpSpPr/>
          <p:nvPr/>
        </p:nvGrpSpPr>
        <p:grpSpPr>
          <a:xfrm>
            <a:off x="539552" y="1916832"/>
            <a:ext cx="2316480" cy="2376264"/>
            <a:chOff x="539545" y="2348880"/>
            <a:chExt cx="2316480" cy="2376264"/>
          </a:xfrm>
        </p:grpSpPr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9545" y="2385804"/>
              <a:ext cx="2316480" cy="2339340"/>
            </a:xfrm>
            <a:prstGeom prst="rect">
              <a:avLst/>
            </a:prstGeom>
          </p:spPr>
        </p:pic>
        <p:sp>
          <p:nvSpPr>
            <p:cNvPr id="16" name="Rechteck 15"/>
            <p:cNvSpPr/>
            <p:nvPr/>
          </p:nvSpPr>
          <p:spPr>
            <a:xfrm>
              <a:off x="539545" y="2348880"/>
              <a:ext cx="2316480" cy="236646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5" name="Textfeld 14"/>
          <p:cNvSpPr txBox="1"/>
          <p:nvPr/>
        </p:nvSpPr>
        <p:spPr>
          <a:xfrm>
            <a:off x="455320" y="4365104"/>
            <a:ext cx="2316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Beide Spieler stehen bei ihren Absprung deutlich vor der Torraumlinie</a:t>
            </a:r>
          </a:p>
        </p:txBody>
      </p:sp>
      <p:grpSp>
        <p:nvGrpSpPr>
          <p:cNvPr id="18" name="Gruppieren 17"/>
          <p:cNvGrpSpPr/>
          <p:nvPr/>
        </p:nvGrpSpPr>
        <p:grpSpPr>
          <a:xfrm>
            <a:off x="5940152" y="1908000"/>
            <a:ext cx="2448272" cy="338554"/>
            <a:chOff x="5940152" y="1908000"/>
            <a:chExt cx="2448272" cy="338554"/>
          </a:xfrm>
        </p:grpSpPr>
        <p:sp>
          <p:nvSpPr>
            <p:cNvPr id="13" name="Rechteck 12"/>
            <p:cNvSpPr/>
            <p:nvPr/>
          </p:nvSpPr>
          <p:spPr>
            <a:xfrm>
              <a:off x="5940152" y="1988841"/>
              <a:ext cx="2304256" cy="2253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" name="Textfeld 3"/>
            <p:cNvSpPr txBox="1"/>
            <p:nvPr/>
          </p:nvSpPr>
          <p:spPr>
            <a:xfrm>
              <a:off x="6084168" y="1908000"/>
              <a:ext cx="23042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= Position des Spielballs</a:t>
              </a:r>
            </a:p>
          </p:txBody>
        </p:sp>
        <p:sp>
          <p:nvSpPr>
            <p:cNvPr id="12" name="Ellipse 11"/>
            <p:cNvSpPr/>
            <p:nvPr/>
          </p:nvSpPr>
          <p:spPr>
            <a:xfrm>
              <a:off x="6012000" y="2052000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26101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5" grpId="0"/>
    </p:bld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715</Words>
  <Application>Microsoft Office PowerPoint</Application>
  <PresentationFormat>Bildschirmpräsentation (4:3)</PresentationFormat>
  <Paragraphs>113</Paragraphs>
  <Slides>15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Arial</vt:lpstr>
      <vt:lpstr>Calibri</vt:lpstr>
      <vt:lpstr>Wingdings</vt:lpstr>
      <vt:lpstr>Larissa</vt:lpstr>
      <vt:lpstr>PowerPoint-Präsentation</vt:lpstr>
      <vt:lpstr>Thema: Abwehr eines Abwurfs</vt:lpstr>
      <vt:lpstr>Thema: Abwehr eines Abwurfs</vt:lpstr>
      <vt:lpstr>Thema: Abwehr eines Abwurfs</vt:lpstr>
      <vt:lpstr>Thema: Abwehr eines Abwurfs</vt:lpstr>
      <vt:lpstr>Thema: Abwehr eines Abwurfs</vt:lpstr>
      <vt:lpstr>Thema: Abwehr eines Abwurfs</vt:lpstr>
      <vt:lpstr>Thema: Abwehr eines Abwurfs</vt:lpstr>
      <vt:lpstr>Thema: Abwehr eines Abwurfs</vt:lpstr>
      <vt:lpstr>Thema: Abwehr eines Abwurfs</vt:lpstr>
      <vt:lpstr>Thema: Abwehr eines Abwurfs</vt:lpstr>
      <vt:lpstr>Thema: Abwehr eines Abwurfs</vt:lpstr>
      <vt:lpstr>Thema: Abwehr eines Abwurfs</vt:lpstr>
      <vt:lpstr>Thema: Abwehr eines Abwurfs</vt:lpstr>
      <vt:lpstr>Thema: Abwehr eines Abwurfs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Scharoff</dc:creator>
  <cp:lastModifiedBy>Wolfgang Jamelle</cp:lastModifiedBy>
  <cp:revision>515</cp:revision>
  <cp:lastPrinted>2013-05-03T18:29:52Z</cp:lastPrinted>
  <dcterms:created xsi:type="dcterms:W3CDTF">2013-04-16T17:29:06Z</dcterms:created>
  <dcterms:modified xsi:type="dcterms:W3CDTF">2016-08-30T11:02:57Z</dcterms:modified>
</cp:coreProperties>
</file>